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2" r:id="rId3"/>
    <p:sldId id="262" r:id="rId4"/>
    <p:sldId id="260" r:id="rId5"/>
    <p:sldId id="290" r:id="rId6"/>
    <p:sldId id="291" r:id="rId7"/>
    <p:sldId id="263" r:id="rId8"/>
    <p:sldId id="294" r:id="rId9"/>
    <p:sldId id="264" r:id="rId10"/>
    <p:sldId id="292" r:id="rId11"/>
    <p:sldId id="266" r:id="rId12"/>
    <p:sldId id="285" r:id="rId13"/>
    <p:sldId id="267" r:id="rId14"/>
    <p:sldId id="293" r:id="rId15"/>
    <p:sldId id="286" r:id="rId16"/>
    <p:sldId id="287" r:id="rId17"/>
    <p:sldId id="268" r:id="rId18"/>
    <p:sldId id="269" r:id="rId19"/>
    <p:sldId id="288" r:id="rId20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C0E43F-F964-2943-8CC7-D0B188EEA02F}">
          <p14:sldIdLst>
            <p14:sldId id="256"/>
            <p14:sldId id="282"/>
            <p14:sldId id="262"/>
            <p14:sldId id="260"/>
            <p14:sldId id="290"/>
            <p14:sldId id="291"/>
            <p14:sldId id="263"/>
            <p14:sldId id="294"/>
            <p14:sldId id="264"/>
            <p14:sldId id="292"/>
            <p14:sldId id="266"/>
            <p14:sldId id="285"/>
            <p14:sldId id="267"/>
            <p14:sldId id="293"/>
            <p14:sldId id="286"/>
            <p14:sldId id="287"/>
            <p14:sldId id="268"/>
            <p14:sldId id="26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24"/>
    <p:restoredTop sz="91229"/>
  </p:normalViewPr>
  <p:slideViewPr>
    <p:cSldViewPr snapToGrid="0" snapToObjects="1">
      <p:cViewPr>
        <p:scale>
          <a:sx n="95" d="100"/>
          <a:sy n="95" d="100"/>
        </p:scale>
        <p:origin x="1640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8" d="100"/>
          <a:sy n="108" d="100"/>
        </p:scale>
        <p:origin x="436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2AB31-3CAF-A14B-81CE-EA8D82B72B0A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185BF-91C6-0D49-ABD4-192212F68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01EC3-0FB3-424E-9D2A-A8BF9B5BD2FE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E5D23-4290-1E4F-BA55-6527BFB90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5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80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1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7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</a:t>
            </a:r>
            <a:r>
              <a:rPr lang="en-US" baseline="0" dirty="0" smtClean="0"/>
              <a:t> apps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10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these actually look like?</a:t>
            </a:r>
          </a:p>
          <a:p>
            <a:r>
              <a:rPr lang="en-US" dirty="0" smtClean="0"/>
              <a:t>Give examples of</a:t>
            </a:r>
            <a:r>
              <a:rPr lang="en-US" baseline="0" dirty="0" smtClean="0"/>
              <a:t> Q(</a:t>
            </a:r>
            <a:r>
              <a:rPr lang="en-US" baseline="0" dirty="0" err="1" smtClean="0"/>
              <a:t>zi</a:t>
            </a:r>
            <a:r>
              <a:rPr lang="en-US" baseline="0" dirty="0" smtClean="0"/>
              <a:t>), q(</a:t>
            </a:r>
            <a:r>
              <a:rPr lang="en-US" baseline="0" dirty="0" err="1" smtClean="0"/>
              <a:t>zi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Mention feasibility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7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0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Group by model,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qpfb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linearfb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69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Clarify problem setup</a:t>
            </a:r>
          </a:p>
          <a:p>
            <a:r>
              <a:rPr lang="en-US" dirty="0" smtClean="0"/>
              <a:t>Show</a:t>
            </a:r>
            <a:r>
              <a:rPr lang="en-US" baseline="0" dirty="0" smtClean="0"/>
              <a:t> true D operator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22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</a:t>
            </a:r>
            <a:r>
              <a:rPr lang="en-US" baseline="0" dirty="0" smtClean="0"/>
              <a:t> </a:t>
            </a:r>
            <a:r>
              <a:rPr lang="en-US" baseline="0" smtClean="0"/>
              <a:t>Define loss/error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1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OptNet: Amos and Kolter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dirty="0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5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692458"/>
            <a:ext cx="8229600" cy="5433705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7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ICML 2017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smtClean="0"/>
              <a:t>OptNet: Amos and Kolter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32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280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uslab.github.io/qpth" TargetMode="Externa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cuslab/optnet" TargetMode="External"/><Relationship Id="rId4" Type="http://schemas.openxmlformats.org/officeDocument/2006/relationships/hyperlink" Target="https://locuslab.github.io/qpth" TargetMode="External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62936"/>
            <a:ext cx="9144000" cy="243001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OptNet:</a:t>
            </a:r>
            <a:r>
              <a:rPr lang="en-US" dirty="0"/>
              <a:t/>
            </a:r>
            <a:br>
              <a:rPr lang="en-US" dirty="0"/>
            </a:br>
            <a:r>
              <a:rPr lang="en-US" baseline="30000" dirty="0"/>
              <a:t> </a:t>
            </a:r>
            <a:r>
              <a:rPr lang="en-US" sz="2800" dirty="0"/>
              <a:t>Differentiable Optimization as a Layer in Neural Networks</a:t>
            </a:r>
            <a:endParaRPr lang="en-US" sz="16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371600" y="3221454"/>
            <a:ext cx="6400800" cy="1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Brandon Amos </a:t>
            </a:r>
            <a:r>
              <a:rPr lang="en-US" dirty="0" smtClean="0"/>
              <a:t>and J. Zico </a:t>
            </a:r>
            <a:r>
              <a:rPr lang="en-US" dirty="0" err="1" smtClean="0"/>
              <a:t>Kolter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Carnegie Mellon University</a:t>
            </a:r>
            <a:br>
              <a:rPr lang="en-US" dirty="0" smtClean="0"/>
            </a:br>
            <a:r>
              <a:rPr lang="en-US" dirty="0" smtClean="0"/>
              <a:t>School of Computer Science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13807" y="6488668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ICML 2017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88" y="1600200"/>
            <a:ext cx="7718612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Our contribution: OptNet layers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qpth: Our efficient and differentiable PyTorch QP solver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Experiments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MNIST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1D Signal Denoising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Mini-Sudoku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21024" y="2157226"/>
            <a:ext cx="847164" cy="6128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4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144000" cy="1143000"/>
          </a:xfrm>
        </p:spPr>
        <p:txBody>
          <a:bodyPr/>
          <a:lstStyle/>
          <a:p>
            <a:r>
              <a:rPr lang="en-US" dirty="0" smtClean="0"/>
              <a:t>qpth: Our efficient and differentiable PyTorch QP solver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437529"/>
          </a:xfrm>
        </p:spPr>
        <p:txBody>
          <a:bodyPr>
            <a:normAutofit/>
          </a:bodyPr>
          <a:lstStyle/>
          <a:p>
            <a:r>
              <a:rPr lang="en-US" dirty="0" smtClean="0"/>
              <a:t>OptNet formulation is slow compared to Linear+ReLU layers, even with highly optimized solvers</a:t>
            </a:r>
          </a:p>
          <a:p>
            <a:r>
              <a:rPr lang="en-US" dirty="0" smtClean="0"/>
              <a:t>We implemented our own primal-dual interior point algorithm for QPs, specialized for </a:t>
            </a:r>
            <a:r>
              <a:rPr lang="en-US" dirty="0" err="1" smtClean="0"/>
              <a:t>minibatch</a:t>
            </a:r>
            <a:r>
              <a:rPr lang="en-US" dirty="0" smtClean="0"/>
              <a:t> processing of multiple same-sized problems using batch GPU factorization, plus some additional tricks</a:t>
            </a:r>
          </a:p>
          <a:p>
            <a:r>
              <a:rPr lang="en-US" b="1" dirty="0" smtClean="0"/>
              <a:t>Nice property: </a:t>
            </a:r>
            <a:r>
              <a:rPr lang="en-US" dirty="0" smtClean="0"/>
              <a:t>We can </a:t>
            </a:r>
            <a:r>
              <a:rPr lang="en-US" dirty="0" err="1" smtClean="0"/>
              <a:t>backprop</a:t>
            </a:r>
            <a:r>
              <a:rPr lang="en-US" dirty="0" smtClean="0"/>
              <a:t> through the solver effectively “for free”</a:t>
            </a:r>
          </a:p>
          <a:p>
            <a:r>
              <a:rPr lang="en-US" dirty="0" smtClean="0"/>
              <a:t>Our open source PyTorch library is available at </a:t>
            </a:r>
            <a:r>
              <a:rPr lang="en-US" dirty="0" smtClean="0">
                <a:hlinkClick r:id="rId2"/>
              </a:rPr>
              <a:t>http://locuslab.github.io/qpth</a:t>
            </a:r>
            <a:r>
              <a:rPr lang="en-US" dirty="0" smtClean="0"/>
              <a:t> </a:t>
            </a:r>
          </a:p>
          <a:p>
            <a:r>
              <a:rPr lang="en-US" dirty="0" smtClean="0"/>
              <a:t>Add a differentiable QP OptNet layer to your PyTorch models with one line of code with our PyTorch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Function</a:t>
            </a:r>
            <a:r>
              <a:rPr lang="en-US" dirty="0" smtClean="0"/>
              <a:t> after defining the parameters: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85" y="5943554"/>
            <a:ext cx="3770430" cy="395287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61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Timing Results: Comparison to a linear layer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58" y="2002936"/>
            <a:ext cx="7804484" cy="43534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8456" y="1067432"/>
            <a:ext cx="6687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OptNet layers are more expensive but still tractable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5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Results: Comparison to </a:t>
            </a:r>
            <a:r>
              <a:rPr lang="en-US" dirty="0" err="1" smtClean="0"/>
              <a:t>Gurobi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80770"/>
            <a:ext cx="7768424" cy="4475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0773" y="1053980"/>
            <a:ext cx="5839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Batched QP solvers are crucial for tractability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88" y="1600200"/>
            <a:ext cx="7718612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Our contribution: OptNet layers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qpth: Our efficient and differentiable PyTorch QP solver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Experiments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MNIST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1D Signal Denoising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Mini-Sudoku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21024" y="2802685"/>
            <a:ext cx="847164" cy="6128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8620"/>
          </a:xfrm>
        </p:spPr>
        <p:txBody>
          <a:bodyPr>
            <a:normAutofit lnSpcReduction="10000"/>
          </a:bodyPr>
          <a:lstStyle/>
          <a:p>
            <a:r>
              <a:rPr lang="en-US" sz="3200" baseline="30000" dirty="0"/>
              <a:t>Only interesting as a sanity check and to show that an OptNet </a:t>
            </a:r>
            <a:r>
              <a:rPr lang="en-US" sz="3200" baseline="30000" dirty="0" smtClean="0"/>
              <a:t>layer</a:t>
            </a:r>
            <a:r>
              <a:rPr lang="en-US" sz="3200" dirty="0" smtClean="0"/>
              <a:t> </a:t>
            </a:r>
            <a:r>
              <a:rPr lang="en-US" sz="3200" baseline="30000" dirty="0" smtClean="0"/>
              <a:t>can </a:t>
            </a:r>
            <a:r>
              <a:rPr lang="en-US" sz="3200" baseline="30000" dirty="0"/>
              <a:t>be added as a layer without harming the training process.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778834"/>
            <a:ext cx="21336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6843"/>
            <a:ext cx="9144000" cy="2684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0462" y="3087112"/>
            <a:ext cx="324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FC600-FC10-FC10-Softmax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3447" y="3087112"/>
            <a:ext cx="377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>
                <a:latin typeface="Helvetica Neue Light" charset="0"/>
                <a:ea typeface="Helvetica Neue Light" charset="0"/>
                <a:cs typeface="Helvetica Neue Light" charset="0"/>
              </a:rPr>
              <a:t>FC600-FC10-Optnet10-Softmax</a:t>
            </a:r>
            <a:endParaRPr lang="en-US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3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9270"/>
            <a:ext cx="8229600" cy="1143000"/>
          </a:xfrm>
        </p:spPr>
        <p:txBody>
          <a:bodyPr/>
          <a:lstStyle/>
          <a:p>
            <a:r>
              <a:rPr lang="en-US" dirty="0" smtClean="0"/>
              <a:t>Results: 1D Signal Denoising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189" y="484096"/>
                <a:ext cx="8999621" cy="264682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 smtClean="0"/>
                  <a:t>Task:</a:t>
                </a:r>
                <a:r>
                  <a:rPr lang="en-US" dirty="0" smtClean="0"/>
                  <a:t> </a:t>
                </a:r>
                <a:r>
                  <a:rPr lang="en-US" dirty="0"/>
                  <a:t>L</a:t>
                </a:r>
                <a:r>
                  <a:rPr lang="en-US" dirty="0" smtClean="0"/>
                  <a:t>earn a model from data that maps from a noisy signal to a </a:t>
                </a:r>
                <a:r>
                  <a:rPr lang="en-US" dirty="0" err="1" smtClean="0"/>
                  <a:t>denoised</a:t>
                </a:r>
                <a:r>
                  <a:rPr lang="en-US" dirty="0" smtClean="0"/>
                  <a:t> signal.</a:t>
                </a:r>
              </a:p>
              <a:p>
                <a:r>
                  <a:rPr lang="en-US" b="1" dirty="0" smtClean="0"/>
                  <a:t>Total Variation Denoising Approach:</a:t>
                </a:r>
                <a:r>
                  <a:rPr lang="en-US" dirty="0" smtClean="0"/>
                  <a:t> Solve the following optimization problem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 smtClean="0"/>
                  <a:t> is the differencing operator.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𝐷𝑧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en-US" b="1" dirty="0" smtClean="0"/>
                  <a:t>OptNet Application: </a:t>
                </a:r>
                <a:r>
                  <a:rPr lang="en-US" dirty="0" smtClean="0"/>
                  <a:t>Randomly initialize the differencing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r>
                  <a:rPr lang="en-US" dirty="0" smtClean="0"/>
                  <a:t> and learn it from data with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𝜕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</a:rPr>
                      <m:t>𝜕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189" y="484096"/>
                <a:ext cx="8999621" cy="2646820"/>
              </a:xfrm>
              <a:blipFill rotWithShape="0">
                <a:blip r:embed="rId3"/>
                <a:stretch>
                  <a:fillRect l="-678" t="-3448" b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7446"/>
          <a:stretch/>
        </p:blipFill>
        <p:spPr>
          <a:xfrm>
            <a:off x="3289973" y="3539681"/>
            <a:ext cx="2794137" cy="2827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48561" y="3214703"/>
                <a:ext cx="2526076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 Neue" charset="0"/>
                    <a:ea typeface="Helvetica Neue" charset="0"/>
                    <a:cs typeface="Helvetica Neue" charset="0"/>
                  </a:rPr>
                  <a:t>Randomly Initialized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𝐷</m:t>
                    </m:r>
                  </m:oMath>
                </a14:m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561" y="3214703"/>
                <a:ext cx="2526076" cy="369397"/>
              </a:xfrm>
              <a:prstGeom prst="rect">
                <a:avLst/>
              </a:prstGeom>
              <a:blipFill rotWithShape="0">
                <a:blip r:embed="rId5"/>
                <a:stretch>
                  <a:fillRect l="-21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21" y="3526651"/>
            <a:ext cx="2824753" cy="27919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49448" r="7532"/>
          <a:stretch/>
        </p:blipFill>
        <p:spPr>
          <a:xfrm>
            <a:off x="6084109" y="3539680"/>
            <a:ext cx="2775999" cy="2778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66301" y="3214703"/>
                <a:ext cx="1211614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smtClean="0">
                    <a:ea typeface="Helvetica Neue" charset="0"/>
                    <a:cs typeface="Helvetica Neue" charset="0"/>
                  </a:rPr>
                  <a:t>Learned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𝐷</m:t>
                    </m:r>
                  </m:oMath>
                </a14:m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01" y="3214703"/>
                <a:ext cx="1211614" cy="369397"/>
              </a:xfrm>
              <a:prstGeom prst="rect">
                <a:avLst/>
              </a:prstGeom>
              <a:blipFill rotWithShape="0">
                <a:blip r:embed="rId7"/>
                <a:stretch>
                  <a:fillRect l="-402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45651" y="3229006"/>
                <a:ext cx="863891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ea typeface="Helvetica Neue" charset="0"/>
                    <a:cs typeface="Helvetica Neue" charset="0"/>
                  </a:rPr>
                  <a:t>True</a:t>
                </a:r>
                <a:r>
                  <a:rPr lang="en-US" b="0" smtClean="0">
                    <a:ea typeface="Helvetica Neue" charset="0"/>
                    <a:cs typeface="Helvetica Neu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𝐷</m:t>
                    </m:r>
                  </m:oMath>
                </a14:m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651" y="3229006"/>
                <a:ext cx="863891" cy="369397"/>
              </a:xfrm>
              <a:prstGeom prst="rect">
                <a:avLst/>
              </a:prstGeom>
              <a:blipFill rotWithShape="0">
                <a:blip r:embed="rId8"/>
                <a:stretch>
                  <a:fillRect l="-5634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2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497"/>
            <a:ext cx="8229600" cy="1143000"/>
          </a:xfrm>
        </p:spPr>
        <p:txBody>
          <a:bodyPr/>
          <a:lstStyle/>
          <a:p>
            <a:r>
              <a:rPr lang="en-US" dirty="0" smtClean="0"/>
              <a:t>Results: Mini-Sudoku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61" y="4093628"/>
            <a:ext cx="4132154" cy="20156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19427" y="3980637"/>
                <a:ext cx="2933323" cy="1111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charset="0"/>
                            </a:rPr>
                            <m:t>   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𝜖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subject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to</m:t>
                      </m:r>
                      <m:r>
                        <a:rPr lang="en-US" b="0" i="0" smtClean="0"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latin typeface="Cambria Math" charset="0"/>
                        </a:rPr>
                        <m:t>𝐴𝑧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      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27" y="3980637"/>
                <a:ext cx="2933323" cy="1111523"/>
              </a:xfrm>
              <a:prstGeom prst="rect">
                <a:avLst/>
              </a:prstGeom>
              <a:blipFill rotWithShape="0">
                <a:blip r:embed="rId3"/>
                <a:stretch>
                  <a:fillRect t="-52198" b="-6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 flipV="1">
            <a:off x="7102789" y="4309783"/>
            <a:ext cx="863362" cy="104467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16139" y="5360442"/>
            <a:ext cx="223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One-hot encoding of unsolved puzzle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10413" y="4723149"/>
            <a:ext cx="419281" cy="823740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810413" y="4723149"/>
            <a:ext cx="991765" cy="823739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66085" y="5574435"/>
            <a:ext cx="223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Arbitrary parameters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034375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Sudoku can be posed as a constraint-satisfaction optimization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Every row should contain the digits 1-4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Every column should contain the digits 1-4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Every partitioned sub-block should contain the digits 1-4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Task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: Learn a model from data that maps from unsolved boards to solved boards.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80233" y="4285776"/>
            <a:ext cx="745158" cy="724893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80233" y="5108393"/>
            <a:ext cx="745158" cy="724893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399427" y="5114918"/>
            <a:ext cx="745158" cy="724893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06150" y="4285776"/>
            <a:ext cx="745158" cy="724893"/>
          </a:xfrm>
          <a:prstGeom prst="rect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132305" y="3611305"/>
            <a:ext cx="2903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The OptNet Approach:</a:t>
            </a:r>
            <a:endParaRPr lang="en-US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3836512"/>
            <a:ext cx="368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Example input/output pair:</a:t>
            </a:r>
            <a:endParaRPr lang="en-US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93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233" b="85542"/>
          <a:stretch/>
        </p:blipFill>
        <p:spPr>
          <a:xfrm>
            <a:off x="295835" y="5095858"/>
            <a:ext cx="8853648" cy="452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Mini-Sudoku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233" t="16585"/>
          <a:stretch/>
        </p:blipFill>
        <p:spPr>
          <a:xfrm>
            <a:off x="295835" y="2494057"/>
            <a:ext cx="8853648" cy="26086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3650" y="1059473"/>
            <a:ext cx="83167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 OptNet layer exactly learns the mini-Sudoku constraints from data!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Baseline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: A deep convolutional feed-forward network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750114" y="3761537"/>
            <a:ext cx="489103" cy="978569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6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1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endCxn id="14" idx="4"/>
          </p:cNvCxnSpPr>
          <p:nvPr/>
        </p:nvCxnSpPr>
        <p:spPr>
          <a:xfrm flipV="1">
            <a:off x="3750114" y="4740106"/>
            <a:ext cx="244552" cy="922363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2686" y="5496155"/>
            <a:ext cx="5309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Convolutional network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: Significant train/test gap</a:t>
            </a:r>
          </a:p>
          <a:p>
            <a:r>
              <a:rPr lang="en-US" b="1" dirty="0" smtClean="0">
                <a:latin typeface="Helvetica Neue" charset="0"/>
                <a:ea typeface="Helvetica Neue" charset="0"/>
                <a:cs typeface="Helvetica Neue" charset="0"/>
              </a:rPr>
              <a:t>OptNet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: Small gap, generalizes well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OptNet: Amos and Kolter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0518" y="2352577"/>
            <a:ext cx="31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% Incorrectly Solved Boards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0097" y="226204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MSE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659" y="3393237"/>
            <a:ext cx="342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0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2294" y="5601796"/>
            <a:ext cx="9031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 full PyTorch source code to reproduce all of our experiments is available online at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  <a:hlinkClick r:id="rId3"/>
              </a:rPr>
              <a:t>https://github.com/locuslab/optnet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Our PyTorch QP solver is freely available online at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  <a:hlinkClick r:id="rId4"/>
              </a:rPr>
              <a:t>https://locuslab.github.io/qpth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343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800" dirty="0" smtClean="0"/>
              <a:t>OptNet: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aseline="30000" dirty="0" smtClean="0"/>
              <a:t> </a:t>
            </a:r>
            <a:r>
              <a:rPr lang="en-US" sz="4400" baseline="30000" dirty="0" smtClean="0"/>
              <a:t>Differentiable Optimization as a Layer in Neural Networks</a:t>
            </a:r>
            <a:endParaRPr lang="en-US" sz="2800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551330" y="1058700"/>
            <a:ext cx="4437529" cy="1061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Brandon Amos </a:t>
            </a:r>
            <a:r>
              <a:rPr lang="en-US" dirty="0" smtClean="0"/>
              <a:t>and J. Zico Kolter</a:t>
            </a:r>
            <a:br>
              <a:rPr lang="en-US" dirty="0" smtClean="0"/>
            </a:br>
            <a:r>
              <a:rPr lang="en-US" dirty="0" smtClean="0"/>
              <a:t>Carnegie Mellon University</a:t>
            </a:r>
            <a:br>
              <a:rPr lang="en-US" dirty="0" smtClean="0"/>
            </a:br>
            <a:r>
              <a:rPr lang="en-US" dirty="0" smtClean="0"/>
              <a:t>School of Computer Science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96789" y="2315527"/>
            <a:ext cx="7584141" cy="3286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Our contribution: OptNet layers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qpth: Our efficient and differentiable PyTorch QP solver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Experiments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MNIST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1D Signal Denoising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Mini-Sudoku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557490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2185539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718" y="1136439"/>
            <a:ext cx="551330" cy="413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718" y="1653260"/>
            <a:ext cx="551330" cy="413498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5849472" y="1100816"/>
            <a:ext cx="2537011" cy="468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@</a:t>
            </a:r>
            <a:r>
              <a:rPr lang="en-US" dirty="0" err="1" smtClean="0"/>
              <a:t>brandondamos</a:t>
            </a:r>
            <a:endParaRPr lang="en-US" dirty="0" smtClean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5849472" y="1621364"/>
            <a:ext cx="2537011" cy="468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@</a:t>
            </a:r>
            <a:r>
              <a:rPr lang="en-US" dirty="0" err="1" smtClean="0"/>
              <a:t>zicokolter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68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585" y="1417638"/>
            <a:ext cx="8588829" cy="4525963"/>
          </a:xfrm>
        </p:spPr>
        <p:txBody>
          <a:bodyPr/>
          <a:lstStyle/>
          <a:p>
            <a:r>
              <a:rPr lang="en-US" dirty="0" smtClean="0"/>
              <a:t>What are the “atomic operations” or building blocks of modern AI systems?</a:t>
            </a:r>
          </a:p>
          <a:p>
            <a:r>
              <a:rPr lang="en-US" b="1" dirty="0" smtClean="0"/>
              <a:t>View of the current situation: </a:t>
            </a:r>
            <a:r>
              <a:rPr lang="en-US" dirty="0" smtClean="0"/>
              <a:t>Matrix-vector products (dense or sparse/structured), (sub)differentiable non-linear functions, random sampling</a:t>
            </a:r>
          </a:p>
          <a:p>
            <a:r>
              <a:rPr lang="en-US" b="1" dirty="0" smtClean="0"/>
              <a:t>This talk: </a:t>
            </a:r>
            <a:r>
              <a:rPr lang="en-US" dirty="0" smtClean="0"/>
              <a:t>We should consider (convex) optimization as another potential layer, to be composed with others</a:t>
            </a:r>
            <a:endParaRPr lang="en-US" b="1" dirty="0"/>
          </a:p>
          <a:p>
            <a:r>
              <a:rPr lang="en-US" dirty="0" smtClean="0"/>
              <a:t>Note: we already use optimization in the learning procedures, but we should also consider it as an operation for inference and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in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Recently there has been a lot of work in applying more generic optimization methods within deep learning architectures</a:t>
            </a:r>
          </a:p>
          <a:p>
            <a:r>
              <a:rPr lang="en-US" b="1" dirty="0" smtClean="0"/>
              <a:t>Approach 1:</a:t>
            </a:r>
            <a:r>
              <a:rPr lang="en-US" dirty="0" smtClean="0"/>
              <a:t> </a:t>
            </a:r>
            <a:r>
              <a:rPr lang="en-US" i="1" dirty="0" smtClean="0"/>
              <a:t>Unroll</a:t>
            </a:r>
            <a:r>
              <a:rPr lang="en-US" dirty="0" smtClean="0"/>
              <a:t> an optimization procedure (like gradient descent) as a network itself (</a:t>
            </a:r>
            <a:r>
              <a:rPr lang="en-US" dirty="0" err="1" smtClean="0"/>
              <a:t>Domke</a:t>
            </a:r>
            <a:r>
              <a:rPr lang="en-US" dirty="0" smtClean="0"/>
              <a:t>, 2012; </a:t>
            </a:r>
            <a:r>
              <a:rPr lang="en-US" dirty="0" err="1" smtClean="0"/>
              <a:t>Goodfellow</a:t>
            </a:r>
            <a:r>
              <a:rPr lang="en-US" dirty="0" smtClean="0"/>
              <a:t>, </a:t>
            </a:r>
            <a:r>
              <a:rPr lang="en-US" dirty="0"/>
              <a:t>2013; Maclaurin et al., </a:t>
            </a:r>
            <a:r>
              <a:rPr lang="en-US" dirty="0" smtClean="0"/>
              <a:t>2015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/>
              <a:t>Belanger and McCallum, 2015; </a:t>
            </a:r>
            <a:r>
              <a:rPr lang="en-US" dirty="0" err="1"/>
              <a:t>Andrychowicz</a:t>
            </a:r>
            <a:r>
              <a:rPr lang="en-US" dirty="0"/>
              <a:t> </a:t>
            </a:r>
            <a:r>
              <a:rPr lang="en-US" dirty="0" smtClean="0"/>
              <a:t>et al., 2016; Metz et al., 2017; </a:t>
            </a:r>
            <a:r>
              <a:rPr lang="en-US" dirty="0" err="1" smtClean="0"/>
              <a:t>Gregor</a:t>
            </a:r>
            <a:r>
              <a:rPr lang="en-US" dirty="0" smtClean="0"/>
              <a:t> and </a:t>
            </a:r>
            <a:r>
              <a:rPr lang="en-US" dirty="0" err="1" smtClean="0"/>
              <a:t>LeCun</a:t>
            </a:r>
            <a:r>
              <a:rPr lang="en-US" dirty="0" smtClean="0"/>
              <a:t>, 2010)</a:t>
            </a:r>
          </a:p>
          <a:p>
            <a:r>
              <a:rPr lang="en-US" b="1" dirty="0" smtClean="0"/>
              <a:t>Approach 2: </a:t>
            </a:r>
            <a:r>
              <a:rPr lang="en-US" dirty="0" smtClean="0"/>
              <a:t>Directly differentiate through the </a:t>
            </a:r>
            <a:r>
              <a:rPr lang="en-US" dirty="0" err="1" smtClean="0"/>
              <a:t>argmin</a:t>
            </a:r>
            <a:r>
              <a:rPr lang="en-US" dirty="0" smtClean="0"/>
              <a:t> (Bradley and </a:t>
            </a:r>
            <a:r>
              <a:rPr lang="en-US" dirty="0" err="1" smtClean="0"/>
              <a:t>Bagnell</a:t>
            </a:r>
            <a:r>
              <a:rPr lang="en-US" dirty="0" smtClean="0"/>
              <a:t>, 2009; </a:t>
            </a:r>
            <a:r>
              <a:rPr lang="fr-FR" dirty="0" err="1" smtClean="0"/>
              <a:t>Mairal</a:t>
            </a:r>
            <a:r>
              <a:rPr lang="fr-FR" dirty="0" smtClean="0"/>
              <a:t> </a:t>
            </a:r>
            <a:r>
              <a:rPr lang="fr-FR" dirty="0"/>
              <a:t>et al., </a:t>
            </a:r>
            <a:r>
              <a:rPr lang="fr-FR" dirty="0" smtClean="0"/>
              <a:t>2012; </a:t>
            </a:r>
            <a:r>
              <a:rPr lang="en-US" dirty="0" smtClean="0"/>
              <a:t>Gould et al., 2016; Johnson et al., 2016; Amos et al., 2016; Barron and Poole, 2016)</a:t>
            </a:r>
          </a:p>
          <a:p>
            <a:pPr lvl="1"/>
            <a:r>
              <a:rPr lang="en-US" dirty="0" smtClean="0"/>
              <a:t>We’re going to use this approach, but consider a bit more general setting and efficient backpropagation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as a “primitive”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05" y="1600200"/>
            <a:ext cx="8839199" cy="4912895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 problems are an extremely powerful paradigm for decision-making</a:t>
            </a:r>
          </a:p>
          <a:p>
            <a:r>
              <a:rPr lang="en-US" dirty="0" smtClean="0"/>
              <a:t>Example: quadratic program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Applications in finance (Markowitz portfolio optimization), machine learning (support vector machines), control (linear-quadratic model predictive control), geometry (projections onto </a:t>
            </a:r>
            <a:r>
              <a:rPr lang="en-US" dirty="0" err="1" smtClean="0"/>
              <a:t>polyhedra</a:t>
            </a:r>
            <a:r>
              <a:rPr lang="en-US" dirty="0" smtClean="0"/>
              <a:t>)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883" y="2371581"/>
            <a:ext cx="2178634" cy="2192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1541" y="2614863"/>
                <a:ext cx="4764505" cy="1949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latin typeface="Cambria Math" charset="0"/>
                            </a:rPr>
                            <m:t>  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minimize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𝑄𝑥</m:t>
                      </m:r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subject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to</m:t>
                      </m:r>
                      <m:r>
                        <a:rPr lang="en-US" sz="2400">
                          <a:latin typeface="Cambria Math" charset="0"/>
                        </a:rPr>
                        <m:t>  </m:t>
                      </m:r>
                      <m:r>
                        <a:rPr lang="en-US" sz="2400" i="1">
                          <a:latin typeface="Cambria Math" charset="0"/>
                        </a:rPr>
                        <m:t>𝐴𝑥</m:t>
                      </m:r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               </m:t>
                      </m:r>
                      <m:r>
                        <a:rPr lang="en-US" sz="2400" i="1">
                          <a:latin typeface="Cambria Math" charset="0"/>
                        </a:rPr>
                        <m:t>𝐺𝑥</m:t>
                      </m:r>
                      <m:r>
                        <a:rPr lang="en-US" sz="2400" i="1"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latin typeface="Cambria Math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1" y="2614863"/>
                <a:ext cx="4764505" cy="1949316"/>
              </a:xfrm>
              <a:prstGeom prst="rect">
                <a:avLst/>
              </a:prstGeom>
              <a:blipFill rotWithShape="0">
                <a:blip r:embed="rId4"/>
                <a:stretch>
                  <a:fillRect b="-4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61191"/>
            <a:ext cx="9144000" cy="653209"/>
          </a:xfrm>
        </p:spPr>
        <p:txBody>
          <a:bodyPr>
            <a:normAutofit/>
          </a:bodyPr>
          <a:lstStyle/>
          <a:p>
            <a:r>
              <a:rPr lang="en-US" dirty="0" smtClean="0"/>
              <a:t>Illustrative Example: Learning Hard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1825" y="1110547"/>
            <a:ext cx="4052048" cy="410795"/>
          </a:xfrm>
        </p:spPr>
        <p:txBody>
          <a:bodyPr>
            <a:normAutofit/>
          </a:bodyPr>
          <a:lstStyle/>
          <a:p>
            <a:r>
              <a:rPr lang="en-US" sz="1600" dirty="0" smtClean="0"/>
              <a:t>True constraints (Unknown to the model)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42" y="1880060"/>
            <a:ext cx="4070626" cy="4007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42" y="1142216"/>
            <a:ext cx="2667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942" y="1527046"/>
            <a:ext cx="266700" cy="2788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141825" y="1488751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Model’s constraint predictions during training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1" y="1260763"/>
                <a:ext cx="4640639" cy="17064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Lucida Grande"/>
                  <a:buChar char="-"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Wingdings" charset="2"/>
                  <a:buChar char="§"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 smtClean="0"/>
                  <a:t>Given regression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 generated from a constrained optimization problem.</a:t>
                </a:r>
              </a:p>
              <a:p>
                <a:r>
                  <a:rPr lang="en-US" dirty="0" smtClean="0"/>
                  <a:t>Idea</a:t>
                </a:r>
                <a:r>
                  <a:rPr lang="en-US" dirty="0" smtClean="0"/>
                  <a:t>: Randomly initialize hard constraints in an OptNet layer and learn them from data with gradients</a:t>
                </a:r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260763"/>
                <a:ext cx="4640639" cy="1706454"/>
              </a:xfrm>
              <a:prstGeom prst="rect">
                <a:avLst/>
              </a:prstGeom>
              <a:blipFill rotWithShape="0">
                <a:blip r:embed="rId5"/>
                <a:stretch>
                  <a:fillRect l="-1183" t="-5000" r="-2628" b="-1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254091" y="3274407"/>
                <a:ext cx="3917013" cy="1426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charset="0"/>
                            </a:rPr>
                            <m:t> 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mi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r>
                  <a:rPr lang="en-US" sz="2400" i="1" dirty="0">
                    <a:latin typeface="Cambria Math" charset="0"/>
                  </a:rPr>
                  <a:t/>
                </a:r>
                <a:br>
                  <a:rPr lang="en-US" sz="2400" i="1" dirty="0">
                    <a:latin typeface="Cambria Math" charset="0"/>
                  </a:rPr>
                </a:br>
                <a:r>
                  <a:rPr lang="en-US" sz="2400" i="1" dirty="0" smtClean="0">
                    <a:latin typeface="Cambria Math" charset="0"/>
                  </a:rPr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latin typeface="Cambria Math" charset="0"/>
                      </a:rPr>
                      <m:t>subje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ct</m:t>
                    </m:r>
                    <m:r>
                      <a:rPr lang="en-US" sz="240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to</m:t>
                    </m:r>
                    <m:r>
                      <a:rPr lang="en-US" sz="2400">
                        <a:latin typeface="Cambria Math" charset="0"/>
                      </a:rPr>
                      <m:t>  </m:t>
                    </m:r>
                    <m:r>
                      <a:rPr lang="en-US" sz="2400" b="0" i="1" smtClean="0">
                        <a:latin typeface="Cambria Math" charset="0"/>
                      </a:rPr>
                      <m:t>𝐺𝑧</m:t>
                    </m:r>
                    <m:r>
                      <a:rPr lang="en-US" sz="2400" i="1"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latin typeface="Cambria Math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91" y="3274407"/>
                <a:ext cx="3917013" cy="1426096"/>
              </a:xfrm>
              <a:prstGeom prst="rect">
                <a:avLst/>
              </a:prstGeom>
              <a:blipFill rotWithShape="0">
                <a:blip r:embed="rId6"/>
                <a:stretch>
                  <a:fillRect l="-2492" b="-6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4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8188" y="1600200"/>
            <a:ext cx="7718612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Our contribution: OptNet layers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qpth: Our efficient and differentiable PyTorch QP solver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Experiments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 smtClean="0"/>
              <a:t>MNIST</a:t>
            </a:r>
            <a:endParaRPr lang="en-US" dirty="0"/>
          </a:p>
          <a:p>
            <a:pPr marL="1200150" lvl="1" indent="-457200">
              <a:buFont typeface="+mj-lt"/>
              <a:buAutoNum type="arabicPeriod"/>
            </a:pPr>
            <a:r>
              <a:rPr lang="en-US" dirty="0"/>
              <a:t>1D Signal Denoising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 dirty="0"/>
              <a:t>Mini-Sudoku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134471" y="1484873"/>
            <a:ext cx="847164" cy="6128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Contribution: The OptNet Approach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2210"/>
                <a:ext cx="8229600" cy="544926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network where the output of a single layer is the </a:t>
                </a:r>
                <a:r>
                  <a:rPr lang="en-US" i="1" dirty="0" smtClean="0"/>
                  <a:t>solution</a:t>
                </a:r>
                <a:r>
                  <a:rPr lang="en-US" dirty="0" smtClean="0"/>
                  <a:t> to a QP involving parameters defined by the previous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subject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to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           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r>
                  <a:rPr lang="en-US" b="1" dirty="0" smtClean="0"/>
                  <a:t>Learnable parameters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𝑞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h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Can capture much more expressive functions than a single traditional feedforward layer (polytope of QP has exponential number of points)</a:t>
                </a:r>
              </a:p>
              <a:p>
                <a:r>
                  <a:rPr lang="en-US" b="0" dirty="0" smtClean="0"/>
                  <a:t>Continuous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 smtClean="0"/>
                  <a:t> if parameters are all continuous functions,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 smtClean="0"/>
                  <a:t> strictly positive definite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2210"/>
                <a:ext cx="8229600" cy="5449266"/>
              </a:xfrm>
              <a:blipFill rotWithShape="0">
                <a:blip r:embed="rId3"/>
                <a:stretch>
                  <a:fillRect l="-741"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49470" y="3383279"/>
                <a:ext cx="3294530" cy="68627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>
                    <a:latin typeface="Helvetica Neue" charset="0"/>
                    <a:ea typeface="Helvetica Neue" charset="0"/>
                    <a:cs typeface="Helvetica Neue" charset="0"/>
                  </a:rPr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latin typeface="Helvetica Neue" charset="0"/>
                    <a:ea typeface="Helvetica Neue" charset="0"/>
                    <a:cs typeface="Helvetica Neue" charset="0"/>
                  </a:rPr>
                  <a:t> depends on the previous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470" y="3383279"/>
                <a:ext cx="3294530" cy="686278"/>
              </a:xfrm>
              <a:prstGeom prst="rect">
                <a:avLst/>
              </a:prstGeom>
              <a:blipFill rotWithShape="0">
                <a:blip r:embed="rId4"/>
                <a:stretch>
                  <a:fillRect l="-1667" t="-3540" r="-185" b="-10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948518" y="2111188"/>
            <a:ext cx="645458" cy="40341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99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423646" y="2537541"/>
            <a:ext cx="425824" cy="8686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6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OptNet Layer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72210"/>
                <a:ext cx="8229600" cy="479241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General Definition: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subject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to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                   </m:t>
                      </m:r>
                      <m:r>
                        <a:rPr lang="en-US" b="0" i="1" smtClean="0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Parameterization that is </a:t>
                </a:r>
                <a:r>
                  <a:rPr lang="en-US" b="1" dirty="0" smtClean="0"/>
                  <a:t>always feasible</a:t>
                </a:r>
                <a:r>
                  <a:rPr lang="en-US" dirty="0" smtClean="0"/>
                  <a:t>:</a:t>
                </a:r>
              </a:p>
              <a:p>
                <a:pPr marL="1085850" lvl="1" indent="-342900">
                  <a:buFont typeface="Arial" charset="0"/>
                  <a:buChar char="•"/>
                </a:pPr>
                <a:r>
                  <a:rPr lang="en-US" dirty="0" smtClean="0"/>
                  <a:t>Connect </a:t>
                </a:r>
                <a:r>
                  <a:rPr lang="en-US" dirty="0"/>
                  <a:t>the previous layer only in the linear term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1085850" lvl="1" indent="-342900">
                  <a:buFont typeface="Arial" charset="0"/>
                  <a:buChar char="•"/>
                </a:pPr>
                <a:r>
                  <a:rPr lang="en-US" dirty="0" smtClean="0"/>
                  <a:t>Use </a:t>
                </a:r>
                <a:r>
                  <a:rPr lang="en-US" dirty="0"/>
                  <a:t>a Cholesky so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𝐿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𝜖</m:t>
                    </m:r>
                  </m:oMath>
                </a14:m>
                <a:endParaRPr lang="en-US" dirty="0" smtClean="0"/>
              </a:p>
              <a:p>
                <a:pPr marL="1085850" lvl="1" indent="-342900">
                  <a:buFont typeface="Arial" charset="0"/>
                  <a:buChar char="•"/>
                </a:pPr>
                <a:r>
                  <a:rPr lang="en-US" dirty="0" smtClean="0"/>
                  <a:t>Pick </a:t>
                </a:r>
                <a:r>
                  <a:rPr lang="en-US" dirty="0"/>
                  <a:t>some feasible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ℝ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and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dirty="0"/>
                  <a:t> and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h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r>
                  <a:rPr lang="en-US" b="1" dirty="0" smtClean="0"/>
                  <a:t>Learnable parameters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𝐿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and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72210"/>
                <a:ext cx="8229600" cy="4792414"/>
              </a:xfrm>
              <a:blipFill rotWithShape="0">
                <a:blip r:embed="rId3"/>
                <a:stretch>
                  <a:fillRect l="-741" t="-763" b="-1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8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Differentiating through OptNet layers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8259" y="1143000"/>
                <a:ext cx="8955741" cy="4545106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           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How do we compute the Jacobians?</a:t>
                </a:r>
                <a:endParaRPr lang="en-US" i="1" dirty="0">
                  <a:latin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𝑄</m:t>
                        </m:r>
                      </m:den>
                    </m:f>
                  </m:oMath>
                </a14:m>
                <a:r>
                  <a:rPr lang="en-US" sz="2400" dirty="0" smtClean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𝐺</m:t>
                        </m:r>
                      </m:den>
                    </m:f>
                    <m:r>
                      <a:rPr lang="en-US" sz="2400" b="0" i="0">
                        <a:latin typeface="Cambria Math" charset="0"/>
                      </a:rPr>
                      <m:t>   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h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We show how to compute these by using implicit differentiation of the KKT conditions with matrix differentials. (The details are in our paper)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259" y="1143000"/>
                <a:ext cx="8955741" cy="4545106"/>
              </a:xfrm>
              <a:blipFill rotWithShape="0">
                <a:blip r:embed="rId2"/>
                <a:stretch>
                  <a:fillRect l="-749" t="-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ICML 2017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OptNet: Amos and Kolter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0175D26-292D-6C44-A3AD-D800582CDAF2}" vid="{20B394DB-ED09-A444-9FCD-BAD9DAEC6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15780</Template>
  <TotalTime>6674</TotalTime>
  <Words>1240</Words>
  <Application>Microsoft Macintosh PowerPoint</Application>
  <PresentationFormat>On-screen Show (4:3)</PresentationFormat>
  <Paragraphs>195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Cambria Math</vt:lpstr>
      <vt:lpstr>Helvetica Neue</vt:lpstr>
      <vt:lpstr>Helvetica Neue Bold Condensed</vt:lpstr>
      <vt:lpstr>Helvetica Neue Light</vt:lpstr>
      <vt:lpstr>Lucida Grande</vt:lpstr>
      <vt:lpstr>Menlo</vt:lpstr>
      <vt:lpstr>Wingdings</vt:lpstr>
      <vt:lpstr>Arial</vt:lpstr>
      <vt:lpstr>Office Theme</vt:lpstr>
      <vt:lpstr>OptNet:  Differentiable Optimization as a Layer in Neural Networks</vt:lpstr>
      <vt:lpstr>Big picture</vt:lpstr>
      <vt:lpstr>Optimization in deep learning</vt:lpstr>
      <vt:lpstr>Optimization as a “primitive”</vt:lpstr>
      <vt:lpstr>Illustrative Example: Learning Hard Constraints</vt:lpstr>
      <vt:lpstr>Talk Overview</vt:lpstr>
      <vt:lpstr>Our Contribution: The OptNet Approach</vt:lpstr>
      <vt:lpstr>Example OptNet Layer</vt:lpstr>
      <vt:lpstr>Differentiating through OptNet layers</vt:lpstr>
      <vt:lpstr>Talk Overview</vt:lpstr>
      <vt:lpstr>qpth: Our efficient and differentiable PyTorch QP solver</vt:lpstr>
      <vt:lpstr>Timing Results: Comparison to a linear layer</vt:lpstr>
      <vt:lpstr>Timing Results: Comparison to Gurobi</vt:lpstr>
      <vt:lpstr>Talk Overview</vt:lpstr>
      <vt:lpstr>Results: MNIST</vt:lpstr>
      <vt:lpstr>Results: 1D Signal Denoising</vt:lpstr>
      <vt:lpstr>Results: Mini-Sudoku</vt:lpstr>
      <vt:lpstr>Results: Mini-Sudoku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in the loop in deep learning: algorithms and applications</dc:title>
  <dc:creator>Microsoft Office User</dc:creator>
  <cp:lastModifiedBy>Microsoft Office User</cp:lastModifiedBy>
  <cp:revision>55</cp:revision>
  <cp:lastPrinted>2017-08-02T12:45:15Z</cp:lastPrinted>
  <dcterms:created xsi:type="dcterms:W3CDTF">2017-04-06T12:00:48Z</dcterms:created>
  <dcterms:modified xsi:type="dcterms:W3CDTF">2017-09-01T11:53:02Z</dcterms:modified>
</cp:coreProperties>
</file>